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1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3CBF696-7C8A-BE4C-A2F3-3020482B86BA}" type="datetimeFigureOut">
              <a:rPr lang="en-US" smtClean="0"/>
              <a:pPr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5E41553D-2FBE-8445-82DC-BAD59EBC3D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  <p:sldLayoutId id="2147483738" r:id="rId18"/>
    <p:sldLayoutId id="2147483739" r:id="rId19"/>
    <p:sldLayoutId id="214748374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0vL0V1Vklo&amp;NR=1" TargetMode="External"/><Relationship Id="rId4" Type="http://schemas.openxmlformats.org/officeDocument/2006/relationships/hyperlink" Target="http://www.youtube.com/watch?v=6jQ6isqr2OY" TargetMode="External"/><Relationship Id="rId5" Type="http://schemas.openxmlformats.org/officeDocument/2006/relationships/hyperlink" Target="http://www.nationalgalleries.org/collection/artists-a-z/H/6043/artistName/Damien%20Hirst/recordId/87212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ninimports.com/damien_hirst.htmlhttp://anthropology.net/2007/06/01/damien-hirsts-diamond-encrusted-skull-jeweled-skulls-in-archaeology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amienhirstFig._1_SarahGwyer_-_Damien_Hir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02" y="806105"/>
            <a:ext cx="4386023" cy="535849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257800" y="5303800"/>
            <a:ext cx="3886200" cy="860795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1F5F"/>
              </a:soli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57800" y="806105"/>
            <a:ext cx="3886200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Damien </a:t>
            </a:r>
            <a:r>
              <a:rPr lang="en-US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Hirst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66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Picture 8" descr="Damien-Hirst-Shark-instal-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659395"/>
            <a:ext cx="3437396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http://www.leninimports.com/</a:t>
            </a:r>
            <a:r>
              <a:rPr lang="en-US" dirty="0" smtClean="0">
                <a:hlinkClick r:id="rId2"/>
              </a:rPr>
              <a:t>damien_hirst.html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://anthropology.net/2007/06/01/damien-hirsts-diamond-encrusted-skull-jeweled-skulls-in-archaeology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://www.youtube.com/watch?v=K0vL0V1Vklo&amp;NR=</a:t>
            </a:r>
            <a:r>
              <a:rPr lang="en-US" dirty="0" smtClean="0">
                <a:hlinkClick r:id="rId3"/>
              </a:rPr>
              <a:t>1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://www.youtube.com/watch?v=</a:t>
            </a:r>
            <a:r>
              <a:rPr lang="en-US" dirty="0" smtClean="0">
                <a:hlinkClick r:id="rId4"/>
              </a:rPr>
              <a:t>6jQ6isqr2OY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</a:t>
            </a:r>
            <a:r>
              <a:rPr lang="en-US" dirty="0" smtClean="0">
                <a:hlinkClick r:id="rId5"/>
              </a:rPr>
              <a:t>://www.nationalgalleries.org/collection/artists-a-z/H/6043/artistName/Damien%20Hirst/recordId/</a:t>
            </a:r>
            <a:r>
              <a:rPr lang="en-US" dirty="0" smtClean="0">
                <a:hlinkClick r:id="rId5"/>
              </a:rPr>
              <a:t>87212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Accessed: 2 November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rgbClr val="FF0000"/>
                </a:solidFill>
                <a:latin typeface="Katy Berry"/>
                <a:cs typeface="Katy Berry"/>
              </a:rPr>
              <a:t>Life of Damien </a:t>
            </a:r>
            <a:r>
              <a:rPr lang="en-US" sz="8000" dirty="0" err="1" smtClean="0">
                <a:solidFill>
                  <a:srgbClr val="FF0000"/>
                </a:solidFill>
                <a:latin typeface="Katy Berry"/>
                <a:cs typeface="Katy Berry"/>
              </a:rPr>
              <a:t>Hirst</a:t>
            </a:r>
            <a:endParaRPr lang="en-US" sz="8000" dirty="0">
              <a:solidFill>
                <a:srgbClr val="FF0000"/>
              </a:solidFill>
              <a:latin typeface="Katy Berry"/>
              <a:cs typeface="Katy Berry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45033"/>
            <a:ext cx="7770813" cy="349312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latin typeface="BIRTH OF A HERO"/>
                <a:cs typeface="BIRTH OF A HERO"/>
              </a:rPr>
              <a:t>But the answer to how to live is to stop thinking about it. And just to live. But you're doing that anyway. However you intellectualize it, you still just live. </a:t>
            </a:r>
          </a:p>
          <a:p>
            <a:pPr algn="ctr">
              <a:buNone/>
            </a:pPr>
            <a:r>
              <a:rPr lang="en-US" sz="3600" dirty="0" smtClean="0"/>
              <a:t>- Damien </a:t>
            </a:r>
            <a:r>
              <a:rPr lang="en-US" sz="3600" dirty="0" err="1" smtClean="0"/>
              <a:t>Hirst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880748"/>
            <a:ext cx="7479443" cy="3245416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Went to Leeds School of Art for a foundation course.</a:t>
            </a:r>
          </a:p>
          <a:p>
            <a:r>
              <a:rPr lang="en-US" sz="3600" dirty="0" smtClean="0"/>
              <a:t>Went to Goldsmiths College for the BA Fine Arts Course.</a:t>
            </a:r>
          </a:p>
          <a:p>
            <a:r>
              <a:rPr lang="en-US" sz="3600" dirty="0" smtClean="0"/>
              <a:t>Graduated in 1965.</a:t>
            </a:r>
            <a:endParaRPr lang="en-US" sz="3600" dirty="0"/>
          </a:p>
        </p:txBody>
      </p:sp>
      <p:pic>
        <p:nvPicPr>
          <p:cNvPr id="4" name="Picture 3" descr="031_05_hirst_350x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027" y="341984"/>
            <a:ext cx="2961891" cy="25387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8474" y="806097"/>
            <a:ext cx="4874962" cy="2287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defTabSz="914400">
              <a:spcBef>
                <a:spcPts val="2000"/>
              </a:spcBef>
              <a:buClr>
                <a:srgbClr val="FF388C"/>
              </a:buClr>
              <a:buSzPct val="75000"/>
              <a:buFont typeface="Wingdings" pitchFamily="2" charset="2"/>
              <a:buChar char="n"/>
            </a:pPr>
            <a:r>
              <a:rPr lang="en-US" sz="3600" dirty="0" smtClean="0">
                <a:solidFill>
                  <a:prstClr val="white">
                    <a:lumMod val="65000"/>
                    <a:lumOff val="35000"/>
                  </a:prstClr>
                </a:solidFill>
              </a:rPr>
              <a:t>Born </a:t>
            </a:r>
            <a:r>
              <a:rPr lang="en-US" sz="3600" dirty="0">
                <a:solidFill>
                  <a:prstClr val="white">
                    <a:lumMod val="65000"/>
                    <a:lumOff val="35000"/>
                  </a:prstClr>
                </a:solidFill>
              </a:rPr>
              <a:t>in Bristol, England in 1965</a:t>
            </a:r>
          </a:p>
          <a:p>
            <a:pPr marL="228600" lvl="0" indent="-228600" defTabSz="914400">
              <a:spcBef>
                <a:spcPts val="2000"/>
              </a:spcBef>
              <a:buClr>
                <a:srgbClr val="FF388C"/>
              </a:buClr>
              <a:buSzPct val="75000"/>
              <a:buFont typeface="Wingdings" pitchFamily="2" charset="2"/>
              <a:buChar char="n"/>
            </a:pPr>
            <a:r>
              <a:rPr lang="en-US" sz="3600" dirty="0">
                <a:solidFill>
                  <a:prstClr val="white">
                    <a:lumMod val="65000"/>
                    <a:lumOff val="35000"/>
                  </a:prstClr>
                </a:solidFill>
              </a:rPr>
              <a:t>Brought up in Leeds.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635114"/>
            <a:ext cx="7556313" cy="1673126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While still a student, Damien </a:t>
            </a:r>
            <a:r>
              <a:rPr lang="en-US" sz="3600" dirty="0" err="1" smtClean="0"/>
              <a:t>Hirst</a:t>
            </a:r>
            <a:r>
              <a:rPr lang="en-US" sz="3600" dirty="0" smtClean="0"/>
              <a:t> devised and organized an exhibition called “Freeze”</a:t>
            </a:r>
            <a:endParaRPr lang="en-US" sz="3600" dirty="0"/>
          </a:p>
        </p:txBody>
      </p:sp>
      <p:pic>
        <p:nvPicPr>
          <p:cNvPr id="4" name="Picture 3" descr="freeze-opening-y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40" y="2308241"/>
            <a:ext cx="3778156" cy="193074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29031" y="2054132"/>
            <a:ext cx="4460516" cy="2590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Damien’s pieces of art were </a:t>
            </a:r>
            <a:r>
              <a:rPr lang="en-US" sz="36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displayed along with 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16 of his fellow students.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7940" y="4276330"/>
            <a:ext cx="8241607" cy="25816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Charles Saatchi began to collect </a:t>
            </a:r>
            <a:r>
              <a:rPr lang="en-US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Hirst’s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work after this exhibition.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 showed great growth in art when he switched from installation art to paintings.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rgbClr val="FF0000"/>
                </a:solidFill>
                <a:latin typeface="Katy Berry"/>
                <a:cs typeface="Katy Berry"/>
              </a:rPr>
              <a:t>Work of </a:t>
            </a:r>
            <a:r>
              <a:rPr lang="en-US" sz="8000" dirty="0" smtClean="0">
                <a:solidFill>
                  <a:srgbClr val="FF0000"/>
                </a:solidFill>
                <a:latin typeface="Katy Berry"/>
                <a:cs typeface="Katy Berry"/>
              </a:rPr>
              <a:t>Damien </a:t>
            </a:r>
            <a:r>
              <a:rPr lang="en-US" sz="8000" dirty="0" err="1" smtClean="0">
                <a:solidFill>
                  <a:srgbClr val="FF0000"/>
                </a:solidFill>
                <a:latin typeface="Katy Berry"/>
                <a:cs typeface="Katy Berry"/>
              </a:rPr>
              <a:t>Hirst</a:t>
            </a:r>
            <a:endParaRPr lang="en-US" sz="4000" dirty="0"/>
          </a:p>
        </p:txBody>
      </p:sp>
      <p:pic>
        <p:nvPicPr>
          <p:cNvPr id="5" name="Picture 4" descr="HirstSkull-7286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0045"/>
            <a:ext cx="3193514" cy="5052207"/>
          </a:xfrm>
          <a:prstGeom prst="rect">
            <a:avLst/>
          </a:prstGeom>
        </p:spPr>
      </p:pic>
      <p:pic>
        <p:nvPicPr>
          <p:cNvPr id="6" name="Picture 5" descr="DamienHirstDeadSheep.jpg"/>
          <p:cNvPicPr>
            <a:picLocks noChangeAspect="1"/>
          </p:cNvPicPr>
          <p:nvPr/>
        </p:nvPicPr>
        <p:blipFill>
          <a:blip r:embed="rId3"/>
          <a:srcRect b="13435"/>
          <a:stretch>
            <a:fillRect/>
          </a:stretch>
        </p:blipFill>
        <p:spPr>
          <a:xfrm>
            <a:off x="5546627" y="2054131"/>
            <a:ext cx="3597371" cy="2361989"/>
          </a:xfrm>
          <a:prstGeom prst="rect">
            <a:avLst/>
          </a:prstGeom>
        </p:spPr>
      </p:pic>
      <p:pic>
        <p:nvPicPr>
          <p:cNvPr id="7" name="Picture 6" descr="Damien-Hirsts-unicorn-The-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628" y="4321201"/>
            <a:ext cx="3597371" cy="2536799"/>
          </a:xfrm>
          <a:prstGeom prst="rect">
            <a:avLst/>
          </a:prstGeom>
        </p:spPr>
      </p:pic>
      <p:pic>
        <p:nvPicPr>
          <p:cNvPr id="8" name="Picture 7" descr="hirst-2007-ed-50-palais-des-papes-700x7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3514" y="2054130"/>
            <a:ext cx="2353114" cy="480386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Predominant theme: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195132"/>
            <a:ext cx="7556313" cy="5322070"/>
          </a:xfrm>
        </p:spPr>
        <p:txBody>
          <a:bodyPr>
            <a:noAutofit/>
          </a:bodyPr>
          <a:lstStyle/>
          <a:p>
            <a:pPr lvl="0">
              <a:buClr>
                <a:srgbClr val="FF388C"/>
              </a:buClr>
            </a:pPr>
            <a:r>
              <a:rPr lang="en-US" sz="2200" dirty="0" smtClean="0">
                <a:solidFill>
                  <a:prstClr val="white">
                    <a:lumMod val="65000"/>
                    <a:lumOff val="35000"/>
                  </a:prstClr>
                </a:solidFill>
              </a:rPr>
              <a:t>Damien </a:t>
            </a:r>
            <a:r>
              <a:rPr lang="en-US" sz="2200" dirty="0" err="1" smtClean="0">
                <a:solidFill>
                  <a:prstClr val="white">
                    <a:lumMod val="65000"/>
                    <a:lumOff val="35000"/>
                  </a:prstClr>
                </a:solidFill>
              </a:rPr>
              <a:t>Hirst’s</a:t>
            </a:r>
            <a:r>
              <a:rPr lang="en-US" sz="2200" dirty="0" smtClean="0">
                <a:solidFill>
                  <a:prstClr val="white">
                    <a:lumMod val="65000"/>
                    <a:lumOff val="35000"/>
                  </a:prstClr>
                </a:solidFill>
              </a:rPr>
              <a:t> central, though not exclusive theme has been an exploration of mortality. </a:t>
            </a:r>
          </a:p>
          <a:p>
            <a:pPr lvl="0">
              <a:buClr>
                <a:srgbClr val="FF388C"/>
              </a:buClr>
            </a:pPr>
            <a:r>
              <a:rPr lang="en-US" sz="2200" dirty="0" err="1" smtClean="0">
                <a:solidFill>
                  <a:prstClr val="white">
                    <a:lumMod val="65000"/>
                    <a:lumOff val="35000"/>
                  </a:prstClr>
                </a:solidFill>
              </a:rPr>
              <a:t>Hirst</a:t>
            </a:r>
            <a:r>
              <a:rPr lang="en-US" sz="2200" dirty="0" smtClean="0">
                <a:solidFill>
                  <a:prstClr val="white">
                    <a:lumMod val="65000"/>
                    <a:lumOff val="35000"/>
                  </a:prstClr>
                </a:solidFill>
              </a:rPr>
              <a:t> has modified his approach to this theme with wit, flamboyance, verve and originality. </a:t>
            </a:r>
          </a:p>
          <a:p>
            <a:pPr lvl="0">
              <a:buClr>
                <a:srgbClr val="FF388C"/>
              </a:buClr>
            </a:pPr>
            <a:r>
              <a:rPr lang="en-US" sz="2200" dirty="0" smtClean="0">
                <a:solidFill>
                  <a:prstClr val="white">
                    <a:lumMod val="65000"/>
                    <a:lumOff val="35000"/>
                  </a:prstClr>
                </a:solidFill>
              </a:rPr>
              <a:t>His most famous works include The Natural History series; in which dead animals are presented in a grotesque manner.</a:t>
            </a:r>
          </a:p>
          <a:p>
            <a:pPr lvl="0">
              <a:buClr>
                <a:srgbClr val="FF388C"/>
              </a:buClr>
            </a:pPr>
            <a:r>
              <a:rPr lang="en-US" sz="2200" dirty="0" smtClean="0">
                <a:solidFill>
                  <a:prstClr val="white">
                    <a:lumMod val="65000"/>
                    <a:lumOff val="35000"/>
                  </a:prstClr>
                </a:solidFill>
              </a:rPr>
              <a:t>No one has fully understood this array of corpse displays. But everyone who has physically experienced it (first-hand) believes it has a powerful visual image that is “unmatched by any description of it”.</a:t>
            </a:r>
          </a:p>
          <a:p>
            <a:pPr lvl="0">
              <a:buClr>
                <a:srgbClr val="FF388C"/>
              </a:buClr>
            </a:pPr>
            <a:r>
              <a:rPr lang="en-US" sz="2200" dirty="0" smtClean="0"/>
              <a:t>This</a:t>
            </a:r>
            <a:r>
              <a:rPr lang="en-US" sz="2200" dirty="0" smtClean="0"/>
              <a:t>, many people believe, is the reason Damien was short listed for the Turner Prize in </a:t>
            </a:r>
            <a:r>
              <a:rPr lang="en-US" sz="2200" dirty="0" smtClean="0"/>
              <a:t>1992</a:t>
            </a:r>
            <a:endParaRPr lang="en-US" sz="2200" dirty="0" smtClean="0">
              <a:solidFill>
                <a:prstClr val="white">
                  <a:lumMod val="65000"/>
                  <a:lumOff val="35000"/>
                </a:prstClr>
              </a:solidFill>
            </a:endParaRPr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The Love Of God</a:t>
            </a:r>
            <a:endParaRPr lang="en-US" dirty="0"/>
          </a:p>
        </p:txBody>
      </p:sp>
      <p:pic>
        <p:nvPicPr>
          <p:cNvPr id="4" name="Content Placeholder 3" descr="HirstSkull-72867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7770" r="-77770"/>
          <a:stretch>
            <a:fillRect/>
          </a:stretch>
        </p:blipFill>
        <p:spPr>
          <a:xfrm>
            <a:off x="2129009" y="2558328"/>
            <a:ext cx="8460009" cy="4299672"/>
          </a:xfrm>
        </p:spPr>
      </p:pic>
      <p:sp>
        <p:nvSpPr>
          <p:cNvPr id="5" name="TextBox 4"/>
          <p:cNvSpPr txBox="1"/>
          <p:nvPr/>
        </p:nvSpPr>
        <p:spPr>
          <a:xfrm>
            <a:off x="1" y="1600199"/>
            <a:ext cx="4556826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Font typeface="Arial"/>
              <a:buChar char="•"/>
            </a:pPr>
            <a:r>
              <a:rPr lang="en-US" sz="2600" dirty="0" smtClean="0"/>
              <a:t> Made using a real, human skull</a:t>
            </a:r>
          </a:p>
          <a:p>
            <a:pPr algn="r">
              <a:buFont typeface="Arial"/>
              <a:buChar char="•"/>
            </a:pPr>
            <a:r>
              <a:rPr lang="en-US" sz="2600" dirty="0" smtClean="0"/>
              <a:t> Used 8,601 diamonds. </a:t>
            </a:r>
          </a:p>
          <a:p>
            <a:pPr algn="r">
              <a:buFont typeface="Arial"/>
              <a:buChar char="•"/>
            </a:pPr>
            <a:r>
              <a:rPr lang="en-US" sz="2600" dirty="0" smtClean="0"/>
              <a:t>The idea of the title came about when </a:t>
            </a:r>
            <a:r>
              <a:rPr lang="en-US" sz="2600" dirty="0" err="1" smtClean="0"/>
              <a:t>Hirst’s</a:t>
            </a:r>
            <a:r>
              <a:rPr lang="en-US" sz="2600" dirty="0" smtClean="0"/>
              <a:t> mother said to him “For the love of God, what are you going to do next?”</a:t>
            </a:r>
          </a:p>
          <a:p>
            <a:pPr algn="r">
              <a:buFont typeface="Arial"/>
              <a:buChar char="•"/>
            </a:pPr>
            <a:r>
              <a:rPr lang="en-US" sz="2600" dirty="0" smtClean="0"/>
              <a:t> The title is meant to be iconic and ironic.</a:t>
            </a:r>
          </a:p>
          <a:p>
            <a:pPr algn="r">
              <a:buFont typeface="Arial"/>
              <a:buChar char="•"/>
            </a:pPr>
            <a:r>
              <a:rPr lang="en-US" sz="2600" dirty="0" smtClean="0"/>
              <a:t> Conveys the transience of life and the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153636" y="2418266"/>
            <a:ext cx="1232479" cy="168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26762" y="1239735"/>
            <a:ext cx="2054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Archeology inspiring his art?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283452" y="3958873"/>
            <a:ext cx="771335" cy="3548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44909" y="2204546"/>
            <a:ext cx="159909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Hirst</a:t>
            </a:r>
            <a:r>
              <a:rPr lang="en-US" dirty="0" smtClean="0">
                <a:solidFill>
                  <a:srgbClr val="FFFF00"/>
                </a:solidFill>
              </a:rPr>
              <a:t> maintains that the diamonds are insignificant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685835" y="6072035"/>
            <a:ext cx="85907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544909" y="4826675"/>
            <a:ext cx="15990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Use of real, human skull seems very sadistic for a man who’s so influenced by the Bible.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228341"/>
            <a:ext cx="7556313" cy="1116106"/>
          </a:xfrm>
        </p:spPr>
        <p:txBody>
          <a:bodyPr/>
          <a:lstStyle/>
          <a:p>
            <a:r>
              <a:rPr lang="en-US" dirty="0" smtClean="0"/>
              <a:t>Natural History Series: Away From The Flock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93969" y="1120359"/>
            <a:ext cx="3497961" cy="4508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Corpses of a </a:t>
            </a:r>
            <a:r>
              <a:rPr lang="en-US" sz="2400" dirty="0" smtClean="0"/>
              <a:t>sheep</a:t>
            </a:r>
            <a:r>
              <a:rPr lang="en-US" sz="2400" dirty="0" smtClean="0"/>
              <a:t> a </a:t>
            </a:r>
            <a:r>
              <a:rPr lang="en-US" sz="2400" dirty="0" smtClean="0"/>
              <a:t>tank with </a:t>
            </a:r>
            <a:r>
              <a:rPr lang="en-US" sz="2300" dirty="0" smtClean="0"/>
              <a:t>formaldehyde.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Although he doesn’t know the meaning of it, </a:t>
            </a:r>
            <a:r>
              <a:rPr lang="en-US" sz="2400" dirty="0" err="1" smtClean="0"/>
              <a:t>Hirst</a:t>
            </a:r>
            <a:r>
              <a:rPr lang="en-US" sz="2400" dirty="0" smtClean="0"/>
              <a:t> has a compulsion for beauty.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He </a:t>
            </a:r>
            <a:r>
              <a:rPr lang="en-US" sz="2400" dirty="0" smtClean="0"/>
              <a:t>transforms an </a:t>
            </a:r>
            <a:r>
              <a:rPr lang="en-US" sz="2400" dirty="0" smtClean="0"/>
              <a:t>organism- which is lifeless- and he </a:t>
            </a:r>
            <a:r>
              <a:rPr lang="en-US" sz="2400" dirty="0" smtClean="0"/>
              <a:t>retrieves its lost vitality.</a:t>
            </a:r>
            <a:endParaRPr lang="en-US" sz="2400" dirty="0" smtClean="0"/>
          </a:p>
          <a:p>
            <a:pPr>
              <a:buFont typeface="Arial"/>
              <a:buChar char="•"/>
            </a:pPr>
            <a:endParaRPr lang="en-US" sz="2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0" y="4873103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He forces us </a:t>
            </a:r>
            <a:r>
              <a:rPr lang="en-US" sz="2400" dirty="0" smtClean="0"/>
              <a:t>to focus on the</a:t>
            </a:r>
            <a:r>
              <a:rPr lang="en-US" sz="2400" dirty="0" smtClean="0"/>
              <a:t> sheep</a:t>
            </a:r>
            <a:r>
              <a:rPr lang="en-US" sz="2400" dirty="0" smtClean="0"/>
              <a:t>, an animal that</a:t>
            </a:r>
            <a:r>
              <a:rPr lang="en-US" sz="2400" dirty="0" smtClean="0"/>
              <a:t> been provides </a:t>
            </a:r>
            <a:r>
              <a:rPr lang="en-US" sz="2400" dirty="0" smtClean="0"/>
              <a:t>us with food and </a:t>
            </a:r>
            <a:r>
              <a:rPr lang="en-US" sz="2400" dirty="0" smtClean="0"/>
              <a:t>warmth, </a:t>
            </a:r>
            <a:r>
              <a:rPr lang="en-US" sz="2400" dirty="0" smtClean="0"/>
              <a:t>transforming it from the mundane into something</a:t>
            </a:r>
            <a:r>
              <a:rPr lang="en-US" sz="2400" dirty="0" smtClean="0"/>
              <a:t> “special”.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‘Away </a:t>
            </a:r>
            <a:r>
              <a:rPr lang="en-US" sz="2400" dirty="0" smtClean="0"/>
              <a:t>from the Flock’, is a term</a:t>
            </a:r>
            <a:r>
              <a:rPr lang="en-US" sz="2400" dirty="0" smtClean="0"/>
              <a:t> associated </a:t>
            </a:r>
            <a:r>
              <a:rPr lang="en-US" sz="2400" dirty="0" smtClean="0"/>
              <a:t>with religion, specifically </a:t>
            </a:r>
            <a:r>
              <a:rPr lang="en-US" sz="2400" dirty="0" smtClean="0"/>
              <a:t>Christianity.</a:t>
            </a:r>
            <a:endParaRPr lang="en-US" sz="2400" dirty="0"/>
          </a:p>
        </p:txBody>
      </p:sp>
      <p:pic>
        <p:nvPicPr>
          <p:cNvPr id="13" name="Content Placeholder 12" descr="AR0049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6845" r="-16845"/>
          <a:stretch>
            <a:fillRect/>
          </a:stretch>
        </p:blipFill>
        <p:spPr>
          <a:xfrm>
            <a:off x="1213909" y="1419143"/>
            <a:ext cx="4057238" cy="3294142"/>
          </a:xfrm>
        </p:spPr>
      </p:pic>
      <p:cxnSp>
        <p:nvCxnSpPr>
          <p:cNvPr id="14" name="Straight Arrow Connector 13"/>
          <p:cNvCxnSpPr/>
          <p:nvPr/>
        </p:nvCxnSpPr>
        <p:spPr>
          <a:xfrm rot="10800000">
            <a:off x="1606095" y="1979435"/>
            <a:ext cx="821723" cy="448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0" y="1419143"/>
            <a:ext cx="16060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The </a:t>
            </a:r>
            <a:r>
              <a:rPr lang="en-US" dirty="0" smtClean="0">
                <a:solidFill>
                  <a:srgbClr val="FFFF00"/>
                </a:solidFill>
              </a:rPr>
              <a:t>sheep in</a:t>
            </a:r>
            <a:r>
              <a:rPr lang="en-US" dirty="0" smtClean="0">
                <a:solidFill>
                  <a:srgbClr val="FFFF00"/>
                </a:solidFill>
              </a:rPr>
              <a:t> seems oblivious </a:t>
            </a:r>
            <a:r>
              <a:rPr lang="en-US" dirty="0" smtClean="0">
                <a:solidFill>
                  <a:srgbClr val="FFFF00"/>
                </a:solidFill>
              </a:rPr>
              <a:t>to its fate and</a:t>
            </a:r>
            <a:r>
              <a:rPr lang="en-US" dirty="0" smtClean="0">
                <a:solidFill>
                  <a:srgbClr val="FFFF00"/>
                </a:solidFill>
              </a:rPr>
              <a:t> appears to </a:t>
            </a:r>
            <a:r>
              <a:rPr lang="en-US" dirty="0" smtClean="0">
                <a:solidFill>
                  <a:srgbClr val="FFFF00"/>
                </a:solidFill>
              </a:rPr>
              <a:t>be prancing with life.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Love Lost (Painting)</a:t>
            </a:r>
            <a:endParaRPr lang="en-US" dirty="0"/>
          </a:p>
        </p:txBody>
      </p:sp>
      <p:pic>
        <p:nvPicPr>
          <p:cNvPr id="4" name="Content Placeholder 3" descr="001.jpg"/>
          <p:cNvPicPr>
            <a:picLocks noGrp="1" noChangeAspect="1"/>
          </p:cNvPicPr>
          <p:nvPr>
            <p:ph idx="1"/>
          </p:nvPr>
        </p:nvPicPr>
        <p:blipFill>
          <a:blip r:embed="rId2"/>
          <a:srcRect l="26459" r="26158"/>
          <a:stretch>
            <a:fillRect/>
          </a:stretch>
        </p:blipFill>
        <p:spPr>
          <a:xfrm>
            <a:off x="2820003" y="1981200"/>
            <a:ext cx="3249540" cy="4318000"/>
          </a:xfrm>
        </p:spPr>
      </p:pic>
      <p:cxnSp>
        <p:nvCxnSpPr>
          <p:cNvPr id="6" name="Straight Arrow Connector 5"/>
          <p:cNvCxnSpPr/>
          <p:nvPr/>
        </p:nvCxnSpPr>
        <p:spPr>
          <a:xfrm rot="10800000">
            <a:off x="1979607" y="1790702"/>
            <a:ext cx="1083178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1248373"/>
            <a:ext cx="19796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Diamond shapes and lines makes it interesting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2278411" y="4369699"/>
            <a:ext cx="784374" cy="186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-1" y="2483632"/>
            <a:ext cx="2334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Hue: Blue-black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Intensity: Varies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Value: A combination</a:t>
            </a:r>
          </a:p>
          <a:p>
            <a:pPr algn="r"/>
            <a:r>
              <a:rPr lang="en-US" dirty="0" smtClean="0">
                <a:solidFill>
                  <a:srgbClr val="FFFF00"/>
                </a:solidFill>
              </a:rPr>
              <a:t>This background is very boring for an artist like </a:t>
            </a:r>
            <a:r>
              <a:rPr lang="en-US" dirty="0" err="1" smtClean="0">
                <a:solidFill>
                  <a:srgbClr val="FFFF00"/>
                </a:solidFill>
              </a:rPr>
              <a:t>Hirst</a:t>
            </a:r>
            <a:r>
              <a:rPr lang="en-US" dirty="0" smtClean="0">
                <a:solidFill>
                  <a:srgbClr val="FFFF00"/>
                </a:solidFill>
              </a:rPr>
              <a:t>. Although, it intensifies the skull in the middle. Gives a strange feeling of electric currents 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098416" y="1248373"/>
            <a:ext cx="971127" cy="9233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69543" y="484094"/>
            <a:ext cx="1985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Positive spaces in the center, and negative near the borders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583979" y="3137220"/>
            <a:ext cx="971127" cy="336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55106" y="1981200"/>
            <a:ext cx="25888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skull is in the center, so that balances the painting out a little. Asymmetrical because of the sudden, yellow color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836959" y="3473350"/>
            <a:ext cx="1718147" cy="8963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17552" y="4166359"/>
            <a:ext cx="2588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Focal point: skull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836959" y="5007622"/>
            <a:ext cx="1680593" cy="336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517552" y="4684456"/>
            <a:ext cx="2551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Contrasts with the background colors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1777</TotalTime>
  <Words>665</Words>
  <Application>Microsoft Macintosh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Advantage</vt:lpstr>
      <vt:lpstr>Slide 1</vt:lpstr>
      <vt:lpstr>Life of Damien Hirst</vt:lpstr>
      <vt:lpstr>Slide 3</vt:lpstr>
      <vt:lpstr>Slide 4</vt:lpstr>
      <vt:lpstr>Work of Damien Hirst</vt:lpstr>
      <vt:lpstr>Predominant theme: death</vt:lpstr>
      <vt:lpstr>For The Love Of God</vt:lpstr>
      <vt:lpstr>Natural History Series: Away From The Flock</vt:lpstr>
      <vt:lpstr>No Love Lost (Painting)</vt:lpstr>
      <vt:lpstr>Bibliography</vt:lpstr>
    </vt:vector>
  </TitlesOfParts>
  <Company>Ecole Mondiale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Saachi Pilinja</dc:creator>
  <cp:lastModifiedBy>Saachi Pilinja</cp:lastModifiedBy>
  <cp:revision>7</cp:revision>
  <dcterms:created xsi:type="dcterms:W3CDTF">2011-11-16T03:56:57Z</dcterms:created>
  <dcterms:modified xsi:type="dcterms:W3CDTF">2011-11-17T07:52:44Z</dcterms:modified>
</cp:coreProperties>
</file>